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0"/>
  </p:notesMasterIdLst>
  <p:sldIdLst>
    <p:sldId id="272" r:id="rId2"/>
    <p:sldId id="701" r:id="rId3"/>
    <p:sldId id="728" r:id="rId4"/>
    <p:sldId id="729" r:id="rId5"/>
    <p:sldId id="727" r:id="rId6"/>
    <p:sldId id="726" r:id="rId7"/>
    <p:sldId id="702" r:id="rId8"/>
    <p:sldId id="703" r:id="rId9"/>
    <p:sldId id="704" r:id="rId10"/>
    <p:sldId id="705" r:id="rId11"/>
    <p:sldId id="706" r:id="rId12"/>
    <p:sldId id="714" r:id="rId13"/>
    <p:sldId id="707" r:id="rId14"/>
    <p:sldId id="708" r:id="rId15"/>
    <p:sldId id="709" r:id="rId16"/>
    <p:sldId id="710" r:id="rId17"/>
    <p:sldId id="711" r:id="rId18"/>
    <p:sldId id="712" r:id="rId19"/>
    <p:sldId id="713" r:id="rId20"/>
    <p:sldId id="715" r:id="rId21"/>
    <p:sldId id="717" r:id="rId22"/>
    <p:sldId id="718" r:id="rId23"/>
    <p:sldId id="720" r:id="rId24"/>
    <p:sldId id="721" r:id="rId25"/>
    <p:sldId id="722" r:id="rId26"/>
    <p:sldId id="723" r:id="rId27"/>
    <p:sldId id="724" r:id="rId28"/>
    <p:sldId id="725" r:id="rId29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28/02/2020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ildo.oliveira@ifpi.edu.br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rildext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jsoneditoronline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Padrão </a:t>
            </a:r>
            <a:r>
              <a:rPr lang="pt-BR" sz="3200" b="1" dirty="0" err="1">
                <a:solidFill>
                  <a:srgbClr val="00B050"/>
                </a:solidFill>
              </a:rPr>
              <a:t>json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531005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it-IT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it-IT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it-IT" sz="1600" i="1" spc="-120">
                <a:solidFill>
                  <a:srgbClr val="385622"/>
                </a:solidFill>
                <a:latin typeface="Trebuchet MS"/>
                <a:cs typeface="Trebuchet MS"/>
                <a:hlinkClick r:id="rId2"/>
              </a:rPr>
              <a:t>rildo.oliveira@ifpi.edu.br</a:t>
            </a:r>
            <a:endParaRPr lang="it-IT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7C8F9C-4829-4774-8DE8-E0BEDBE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74" t="20340" r="17868" b="59434"/>
          <a:stretch/>
        </p:blipFill>
        <p:spPr>
          <a:xfrm>
            <a:off x="5240215" y="1436540"/>
            <a:ext cx="4311803" cy="26831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8F4F950-4127-4EF9-B30C-33AFE8F8B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00" t="20866" r="39901" b="58908"/>
          <a:stretch/>
        </p:blipFill>
        <p:spPr>
          <a:xfrm>
            <a:off x="86639" y="1488905"/>
            <a:ext cx="4570961" cy="31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1" y="1678547"/>
            <a:ext cx="9167446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Os tipos de dados básicos do JSON são:</a:t>
            </a:r>
          </a:p>
          <a:p>
            <a:pPr marL="0" indent="0" fontAlgn="base">
              <a:buNone/>
            </a:pPr>
            <a:r>
              <a:rPr lang="pt-BR" sz="2400" b="1" dirty="0" err="1">
                <a:solidFill>
                  <a:schemeClr val="tx1"/>
                </a:solidFill>
              </a:rPr>
              <a:t>string</a:t>
            </a:r>
            <a:r>
              <a:rPr lang="pt-BR" sz="2400" dirty="0">
                <a:solidFill>
                  <a:schemeClr val="tx1"/>
                </a:solidFill>
              </a:rPr>
              <a:t> - separados por aspas (duplas ou simples). Ex. "Brasil" ou 'Brasil'</a:t>
            </a:r>
          </a:p>
          <a:p>
            <a:pPr marL="0" indent="0" fontAlgn="base">
              <a:buNone/>
            </a:pPr>
            <a:r>
              <a:rPr lang="pt-BR" sz="2400" b="1" dirty="0">
                <a:solidFill>
                  <a:schemeClr val="tx1"/>
                </a:solidFill>
              </a:rPr>
              <a:t>número</a:t>
            </a:r>
            <a:r>
              <a:rPr lang="pt-BR" sz="2400" dirty="0">
                <a:solidFill>
                  <a:schemeClr val="tx1"/>
                </a:solidFill>
              </a:rPr>
              <a:t> - sem aspas e pode ser inteiro ou real, quando for do tipo real deve-se usar o caractere . (ponto) para separar a parte inteira das casas decimais . Ex. 1 (inteiro) ou 23.454 (real)</a:t>
            </a:r>
          </a:p>
          <a:p>
            <a:pPr marL="0" indent="0" fontAlgn="base">
              <a:buNone/>
            </a:pPr>
            <a:r>
              <a:rPr lang="pt-BR" sz="2400" b="1" dirty="0">
                <a:solidFill>
                  <a:schemeClr val="tx1"/>
                </a:solidFill>
              </a:rPr>
              <a:t>booleano</a:t>
            </a:r>
            <a:r>
              <a:rPr lang="pt-BR" sz="2400" dirty="0">
                <a:solidFill>
                  <a:schemeClr val="tx1"/>
                </a:solidFill>
              </a:rPr>
              <a:t> - tipo lógico normal, pode assumir valores </a:t>
            </a:r>
            <a:r>
              <a:rPr lang="pt-BR" sz="2400" dirty="0" err="1">
                <a:solidFill>
                  <a:schemeClr val="tx1"/>
                </a:solidFill>
              </a:rPr>
              <a:t>true</a:t>
            </a:r>
            <a:r>
              <a:rPr lang="pt-BR" sz="2400" dirty="0">
                <a:solidFill>
                  <a:schemeClr val="tx1"/>
                </a:solidFill>
              </a:rPr>
              <a:t> ou false.</a:t>
            </a:r>
          </a:p>
          <a:p>
            <a:pPr marL="0" indent="0" fontAlgn="base">
              <a:buNone/>
            </a:pPr>
            <a:r>
              <a:rPr lang="pt-BR" sz="2400" b="1" dirty="0">
                <a:solidFill>
                  <a:schemeClr val="tx1"/>
                </a:solidFill>
              </a:rPr>
              <a:t>nulo</a:t>
            </a:r>
            <a:r>
              <a:rPr lang="pt-BR" sz="2400" dirty="0">
                <a:solidFill>
                  <a:schemeClr val="tx1"/>
                </a:solidFill>
              </a:rPr>
              <a:t> - este é o valor nulo mesmo. Ex. { "nome" : </a:t>
            </a:r>
            <a:r>
              <a:rPr lang="pt-BR" sz="2400" dirty="0" err="1">
                <a:solidFill>
                  <a:schemeClr val="tx1"/>
                </a:solidFill>
              </a:rPr>
              <a:t>null</a:t>
            </a:r>
            <a:r>
              <a:rPr lang="pt-BR" sz="2400" dirty="0">
                <a:solidFill>
                  <a:schemeClr val="tx1"/>
                </a:solidFill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63751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E93540-9560-436C-A619-DA68D7581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95" t="20340" r="24410" b="40977"/>
          <a:stretch/>
        </p:blipFill>
        <p:spPr>
          <a:xfrm>
            <a:off x="748140" y="1436540"/>
            <a:ext cx="8584344" cy="42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67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Exemplo de 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1" y="1678547"/>
            <a:ext cx="6716178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Vamos usar o aplicativo conversor de moedas como exemplo.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Este aplicativo busca valores em um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do site: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"https://api.hgbrasil.com/</a:t>
            </a:r>
            <a:r>
              <a:rPr lang="pt-BR" sz="2400" dirty="0" err="1">
                <a:solidFill>
                  <a:srgbClr val="FF0000"/>
                </a:solidFill>
              </a:rPr>
              <a:t>finance?format</a:t>
            </a:r>
            <a:r>
              <a:rPr lang="pt-BR" sz="2400" dirty="0">
                <a:solidFill>
                  <a:srgbClr val="FF0000"/>
                </a:solidFill>
              </a:rPr>
              <a:t>=</a:t>
            </a:r>
            <a:r>
              <a:rPr lang="pt-BR" sz="2400" dirty="0" err="1">
                <a:solidFill>
                  <a:srgbClr val="FF0000"/>
                </a:solidFill>
              </a:rPr>
              <a:t>json-cors&amp;key</a:t>
            </a:r>
            <a:r>
              <a:rPr lang="pt-BR" sz="2400" dirty="0">
                <a:solidFill>
                  <a:srgbClr val="FF0000"/>
                </a:solidFill>
              </a:rPr>
              <a:t>=f4c0c86e";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No site para usar </a:t>
            </a:r>
            <a:r>
              <a:rPr lang="pt-BR" sz="2400" dirty="0" err="1">
                <a:solidFill>
                  <a:schemeClr val="tx1"/>
                </a:solidFill>
              </a:rPr>
              <a:t>api</a:t>
            </a:r>
            <a:r>
              <a:rPr lang="pt-BR" sz="2400" dirty="0">
                <a:solidFill>
                  <a:schemeClr val="tx1"/>
                </a:solidFill>
              </a:rPr>
              <a:t> devemos criar um usuário e pedir uma chave. Como nosso objetivo não é ensinar o uso de </a:t>
            </a:r>
            <a:r>
              <a:rPr lang="pt-BR" sz="2400" dirty="0" err="1">
                <a:solidFill>
                  <a:schemeClr val="tx1"/>
                </a:solidFill>
              </a:rPr>
              <a:t>api</a:t>
            </a:r>
            <a:r>
              <a:rPr lang="pt-BR" sz="2400" dirty="0">
                <a:solidFill>
                  <a:schemeClr val="tx1"/>
                </a:solidFill>
              </a:rPr>
              <a:t> mas do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, então já temos criado o usuário de uso da </a:t>
            </a:r>
            <a:r>
              <a:rPr lang="pt-BR" sz="2400" dirty="0" err="1">
                <a:solidFill>
                  <a:schemeClr val="tx1"/>
                </a:solidFill>
              </a:rPr>
              <a:t>api</a:t>
            </a:r>
            <a:endParaRPr lang="pt-BR" sz="2400" dirty="0">
              <a:solidFill>
                <a:schemeClr val="tx1"/>
              </a:solidFill>
            </a:endParaRPr>
          </a:p>
          <a:p>
            <a:br>
              <a:rPr lang="pt-BR" sz="2400" dirty="0"/>
            </a:br>
            <a:endParaRPr lang="pt-BR" sz="2400" dirty="0"/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0A0490-4386-4487-872B-8D686EE22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79" t="9270" r="6385" b="11964"/>
          <a:stretch/>
        </p:blipFill>
        <p:spPr>
          <a:xfrm>
            <a:off x="7290533" y="1411378"/>
            <a:ext cx="2790092" cy="42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0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1" y="1678547"/>
            <a:ext cx="6716178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Elementos básicos do layout:</a:t>
            </a:r>
          </a:p>
          <a:p>
            <a:pPr fontAlgn="base"/>
            <a:r>
              <a:rPr lang="pt-BR" sz="2400" dirty="0">
                <a:solidFill>
                  <a:schemeClr val="tx1"/>
                </a:solidFill>
              </a:rPr>
              <a:t>Barra superior</a:t>
            </a:r>
          </a:p>
          <a:p>
            <a:pPr fontAlgn="base"/>
            <a:r>
              <a:rPr lang="pt-BR" sz="2400" dirty="0">
                <a:solidFill>
                  <a:schemeClr val="tx1"/>
                </a:solidFill>
              </a:rPr>
              <a:t>Um </a:t>
            </a:r>
            <a:r>
              <a:rPr lang="pt-BR" sz="2400" dirty="0" err="1">
                <a:solidFill>
                  <a:schemeClr val="tx1"/>
                </a:solidFill>
              </a:rPr>
              <a:t>bottom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icon</a:t>
            </a:r>
            <a:endParaRPr lang="pt-BR" sz="2400" dirty="0">
              <a:solidFill>
                <a:schemeClr val="tx1"/>
              </a:solidFill>
            </a:endParaRPr>
          </a:p>
          <a:p>
            <a:pPr fontAlgn="base"/>
            <a:r>
              <a:rPr lang="pt-BR" sz="2400" dirty="0" err="1">
                <a:solidFill>
                  <a:schemeClr val="tx1"/>
                </a:solidFill>
              </a:rPr>
              <a:t>Label</a:t>
            </a:r>
            <a:r>
              <a:rPr lang="pt-BR" sz="2400" dirty="0">
                <a:solidFill>
                  <a:schemeClr val="tx1"/>
                </a:solidFill>
              </a:rPr>
              <a:t> e input</a:t>
            </a:r>
          </a:p>
          <a:p>
            <a:pPr fontAlgn="base"/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Código encontrado em:</a:t>
            </a:r>
          </a:p>
          <a:p>
            <a:pPr marL="0" indent="0" fontAlgn="base">
              <a:buNone/>
            </a:pPr>
            <a:r>
              <a:rPr lang="pt-BR" sz="2400" dirty="0">
                <a:hlinkClick r:id="rId2"/>
              </a:rPr>
              <a:t>https://github.com/rildexter</a:t>
            </a:r>
            <a:br>
              <a:rPr lang="pt-BR" sz="2400" dirty="0"/>
            </a:br>
            <a:endParaRPr lang="pt-BR" sz="2400" dirty="0"/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0A0490-4386-4487-872B-8D686EE22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79" t="9270" r="6385" b="11964"/>
          <a:stretch/>
        </p:blipFill>
        <p:spPr>
          <a:xfrm>
            <a:off x="7290533" y="1411378"/>
            <a:ext cx="2790092" cy="4259172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8F9C933-99DC-4FB7-9B92-53BAD50A827C}"/>
              </a:ext>
            </a:extLst>
          </p:cNvPr>
          <p:cNvSpPr/>
          <p:nvPr/>
        </p:nvSpPr>
        <p:spPr>
          <a:xfrm>
            <a:off x="4958861" y="1436540"/>
            <a:ext cx="2239108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4705AE28-F610-4E60-9991-40C51804373F}"/>
              </a:ext>
            </a:extLst>
          </p:cNvPr>
          <p:cNvSpPr/>
          <p:nvPr/>
        </p:nvSpPr>
        <p:spPr>
          <a:xfrm>
            <a:off x="5838092" y="2260844"/>
            <a:ext cx="2239108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6381917F-D88D-4FB9-B57E-F26BCE6734DC}"/>
              </a:ext>
            </a:extLst>
          </p:cNvPr>
          <p:cNvSpPr/>
          <p:nvPr/>
        </p:nvSpPr>
        <p:spPr>
          <a:xfrm>
            <a:off x="5065514" y="3061394"/>
            <a:ext cx="2239108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26A9D28-9422-4D73-B955-1253E11C1E9F}"/>
              </a:ext>
            </a:extLst>
          </p:cNvPr>
          <p:cNvSpPr/>
          <p:nvPr/>
        </p:nvSpPr>
        <p:spPr>
          <a:xfrm>
            <a:off x="5065514" y="3708384"/>
            <a:ext cx="2239108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45E0DDAF-EA70-401F-8E53-34C2E0447BAC}"/>
              </a:ext>
            </a:extLst>
          </p:cNvPr>
          <p:cNvSpPr/>
          <p:nvPr/>
        </p:nvSpPr>
        <p:spPr>
          <a:xfrm>
            <a:off x="5065514" y="4394054"/>
            <a:ext cx="2239108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05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8741981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O layout nos já vimos como fazer mas vamos relembrar: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Como usaremos uma </a:t>
            </a:r>
            <a:r>
              <a:rPr lang="pt-BR" sz="2400" dirty="0" err="1">
                <a:solidFill>
                  <a:schemeClr val="tx1"/>
                </a:solidFill>
              </a:rPr>
              <a:t>api</a:t>
            </a:r>
            <a:r>
              <a:rPr lang="pt-BR" sz="2400" dirty="0">
                <a:solidFill>
                  <a:schemeClr val="tx1"/>
                </a:solidFill>
              </a:rPr>
              <a:t> então devemos dizer ao </a:t>
            </a:r>
            <a:r>
              <a:rPr lang="pt-BR" sz="2400" dirty="0" err="1">
                <a:solidFill>
                  <a:schemeClr val="tx1"/>
                </a:solidFill>
              </a:rPr>
              <a:t>flutter</a:t>
            </a:r>
            <a:r>
              <a:rPr lang="pt-BR" sz="2400" dirty="0">
                <a:solidFill>
                  <a:schemeClr val="tx1"/>
                </a:solidFill>
              </a:rPr>
              <a:t> que ele deverá usar acesso por http no </a:t>
            </a:r>
            <a:r>
              <a:rPr lang="pt-BR" sz="2400" dirty="0" err="1">
                <a:solidFill>
                  <a:schemeClr val="tx1"/>
                </a:solidFill>
              </a:rPr>
              <a:t>pubspec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br>
              <a:rPr lang="pt-BR" sz="2400" dirty="0"/>
            </a:br>
            <a:endParaRPr lang="pt-BR" sz="2400" dirty="0"/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19C83C-2995-403F-8C0D-289BC1DFA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9" t="50000" r="15339" b="25586"/>
          <a:stretch/>
        </p:blipFill>
        <p:spPr>
          <a:xfrm>
            <a:off x="481790" y="3228794"/>
            <a:ext cx="8871684" cy="2010433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CF60589-500C-4EB1-8926-2CB5F3E62C0C}"/>
              </a:ext>
            </a:extLst>
          </p:cNvPr>
          <p:cNvSpPr/>
          <p:nvPr/>
        </p:nvSpPr>
        <p:spPr>
          <a:xfrm rot="10800000">
            <a:off x="3024552" y="4649795"/>
            <a:ext cx="1711569" cy="290878"/>
          </a:xfrm>
          <a:prstGeom prst="rightArrow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356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916630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Nosso </a:t>
            </a:r>
            <a:r>
              <a:rPr lang="pt-BR" sz="2400" dirty="0" err="1">
                <a:solidFill>
                  <a:schemeClr val="tx1"/>
                </a:solidFill>
              </a:rPr>
              <a:t>Void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main</a:t>
            </a:r>
            <a:r>
              <a:rPr lang="pt-BR" sz="2400" dirty="0">
                <a:solidFill>
                  <a:schemeClr val="tx1"/>
                </a:solidFill>
              </a:rPr>
              <a:t> deverá chamar a biblioteca Material. Perceba que temos um </a:t>
            </a:r>
            <a:r>
              <a:rPr lang="pt-BR" sz="2400" dirty="0" err="1">
                <a:solidFill>
                  <a:schemeClr val="tx1"/>
                </a:solidFill>
              </a:rPr>
              <a:t>async</a:t>
            </a:r>
            <a:r>
              <a:rPr lang="pt-BR" sz="2400" dirty="0">
                <a:solidFill>
                  <a:schemeClr val="tx1"/>
                </a:solidFill>
              </a:rPr>
              <a:t> pois faremos uma conexão assíncrona com a API. </a:t>
            </a:r>
            <a:r>
              <a:rPr lang="pt-BR" sz="2400" dirty="0" err="1">
                <a:solidFill>
                  <a:schemeClr val="tx1"/>
                </a:solidFill>
              </a:rPr>
              <a:t>Tambem</a:t>
            </a:r>
            <a:r>
              <a:rPr lang="pt-BR" sz="2400" dirty="0">
                <a:solidFill>
                  <a:schemeClr val="tx1"/>
                </a:solidFill>
              </a:rPr>
              <a:t> temos a inclusão de um tema. Colocando o tema neste inicio faz que todas possíveis paginas do app tenha este tema.</a:t>
            </a:r>
          </a:p>
          <a:p>
            <a:pPr marL="0" indent="0" fontAlgn="base">
              <a:buNone/>
            </a:pPr>
            <a:br>
              <a:rPr lang="pt-BR" sz="2400" dirty="0"/>
            </a:br>
            <a:endParaRPr lang="pt-BR" sz="2400" dirty="0"/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1B21B4B-CEA0-47DA-AD34-A5E759CF0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59" t="35199" r="8501" b="34255"/>
          <a:stretch/>
        </p:blipFill>
        <p:spPr>
          <a:xfrm>
            <a:off x="-1" y="3387969"/>
            <a:ext cx="10082841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7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916630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Inserimos as bibliotecas: a de material já conhecida.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A de http colocada no </a:t>
            </a:r>
            <a:r>
              <a:rPr lang="pt-BR" sz="2400" dirty="0" err="1">
                <a:solidFill>
                  <a:schemeClr val="tx1"/>
                </a:solidFill>
              </a:rPr>
              <a:t>pubspec</a:t>
            </a:r>
            <a:r>
              <a:rPr lang="pt-BR" sz="2400" dirty="0">
                <a:solidFill>
                  <a:schemeClr val="tx1"/>
                </a:solidFill>
              </a:rPr>
              <a:t>;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dirty="0" err="1">
                <a:solidFill>
                  <a:schemeClr val="tx1"/>
                </a:solidFill>
              </a:rPr>
              <a:t>dart:convert</a:t>
            </a:r>
            <a:r>
              <a:rPr lang="pt-BR" sz="2400" dirty="0">
                <a:solidFill>
                  <a:schemeClr val="tx1"/>
                </a:solidFill>
              </a:rPr>
              <a:t> servirá para trabalhar com a conversão de dados para 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e </a:t>
            </a:r>
            <a:r>
              <a:rPr lang="pt-BR" sz="2400" dirty="0" err="1">
                <a:solidFill>
                  <a:schemeClr val="tx1"/>
                </a:solidFill>
              </a:rPr>
              <a:t>dart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br>
              <a:rPr lang="pt-BR" sz="2400" dirty="0"/>
            </a:br>
            <a:endParaRPr lang="pt-BR" sz="2400" dirty="0"/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1B21B4B-CEA0-47DA-AD34-A5E759CF0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60" t="10554" r="9000" b="75038"/>
          <a:stretch/>
        </p:blipFill>
        <p:spPr>
          <a:xfrm>
            <a:off x="-2216" y="4138246"/>
            <a:ext cx="10082841" cy="10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9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916630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Criamos nosso </a:t>
            </a:r>
            <a:r>
              <a:rPr lang="pt-BR" sz="2400" dirty="0" err="1">
                <a:solidFill>
                  <a:schemeClr val="tx1"/>
                </a:solidFill>
              </a:rPr>
              <a:t>statefulWidget</a:t>
            </a:r>
            <a:r>
              <a:rPr lang="pt-BR" sz="2400" dirty="0">
                <a:solidFill>
                  <a:schemeClr val="tx1"/>
                </a:solidFill>
              </a:rPr>
              <a:t> padrão (</a:t>
            </a:r>
            <a:r>
              <a:rPr lang="pt-BR" sz="2400" dirty="0" err="1">
                <a:solidFill>
                  <a:schemeClr val="tx1"/>
                </a:solidFill>
              </a:rPr>
              <a:t>stf</a:t>
            </a:r>
            <a:r>
              <a:rPr lang="pt-BR" sz="2400" dirty="0">
                <a:solidFill>
                  <a:schemeClr val="tx1"/>
                </a:solidFill>
              </a:rPr>
              <a:t>) para que neste tenhamos nosso código funcional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D981D8-1FCF-4AB7-A03F-D3C2F51A4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44" t="20753" r="25479" b="59846"/>
          <a:stretch/>
        </p:blipFill>
        <p:spPr>
          <a:xfrm>
            <a:off x="668215" y="2835275"/>
            <a:ext cx="7583440" cy="20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5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916630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Neste trecho no </a:t>
            </a:r>
            <a:r>
              <a:rPr lang="pt-BR" sz="2400" dirty="0" err="1">
                <a:solidFill>
                  <a:schemeClr val="tx1"/>
                </a:solidFill>
              </a:rPr>
              <a:t>statefulWidget</a:t>
            </a:r>
            <a:r>
              <a:rPr lang="pt-BR" sz="2400" dirty="0">
                <a:solidFill>
                  <a:schemeClr val="tx1"/>
                </a:solidFill>
              </a:rPr>
              <a:t> é onde usamos o future. Essa função diz que ao recebermos o valor do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da API não iremos usa-lo agora mas devemos esperar o usuário colocar os valores iniciais.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36B556-DCB4-4FE3-B75A-0E103963F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45" t="39328" r="23944" b="44161"/>
          <a:stretch/>
        </p:blipFill>
        <p:spPr>
          <a:xfrm>
            <a:off x="234462" y="3598985"/>
            <a:ext cx="9414721" cy="19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4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Dica extra: Criando um </a:t>
            </a:r>
            <a:r>
              <a:rPr lang="pt-BR" dirty="0" err="1"/>
              <a:t>apk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1436541"/>
            <a:ext cx="9022815" cy="2797470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Nosso aplicativo ao estar pronto para ser lançado em loja devemos fazer algumas configurações junto a loja desejada, mas para gerar um simples 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r>
              <a:rPr lang="pt-BR" sz="2400" dirty="0">
                <a:solidFill>
                  <a:schemeClr val="tx1"/>
                </a:solidFill>
              </a:rPr>
              <a:t> devemos o seguinte: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Entre no diretório do aplicativo pronto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Digite no terminal: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r>
              <a:rPr lang="pt-BR" dirty="0">
                <a:solidFill>
                  <a:schemeClr val="tx1"/>
                </a:solidFill>
              </a:rPr>
              <a:t> build </a:t>
            </a:r>
            <a:r>
              <a:rPr lang="pt-BR" dirty="0" err="1">
                <a:solidFill>
                  <a:schemeClr val="tx1"/>
                </a:solidFill>
              </a:rPr>
              <a:t>apk</a:t>
            </a:r>
            <a:r>
              <a:rPr lang="pt-BR" dirty="0">
                <a:solidFill>
                  <a:schemeClr val="tx1"/>
                </a:solidFill>
              </a:rPr>
              <a:t> --split-per-abi</a:t>
            </a:r>
          </a:p>
          <a:p>
            <a:pPr marL="0" indent="0" fontAlgn="base">
              <a:buNone/>
            </a:pPr>
            <a:r>
              <a:rPr lang="pt-BR" dirty="0">
                <a:solidFill>
                  <a:schemeClr val="tx1"/>
                </a:solidFill>
              </a:rPr>
              <a:t>	O comando resulta em dois arquivos </a:t>
            </a:r>
            <a:r>
              <a:rPr lang="pt-BR" dirty="0" err="1">
                <a:solidFill>
                  <a:schemeClr val="tx1"/>
                </a:solidFill>
              </a:rPr>
              <a:t>apk</a:t>
            </a:r>
            <a:r>
              <a:rPr lang="pt-BR" dirty="0">
                <a:solidFill>
                  <a:schemeClr val="tx1"/>
                </a:solidFill>
              </a:rPr>
              <a:t> :</a:t>
            </a:r>
          </a:p>
          <a:p>
            <a:pPr marL="0" indent="0" fontAlgn="base">
              <a:buNone/>
            </a:pPr>
            <a:r>
              <a:rPr lang="pt-BR" dirty="0">
                <a:solidFill>
                  <a:schemeClr val="tx1"/>
                </a:solidFill>
              </a:rPr>
              <a:t>&lt;app </a:t>
            </a:r>
            <a:r>
              <a:rPr lang="pt-BR" dirty="0" err="1">
                <a:solidFill>
                  <a:schemeClr val="tx1"/>
                </a:solidFill>
              </a:rPr>
              <a:t>dir</a:t>
            </a:r>
            <a:r>
              <a:rPr lang="pt-BR" dirty="0">
                <a:solidFill>
                  <a:schemeClr val="tx1"/>
                </a:solidFill>
              </a:rPr>
              <a:t>&gt;/build/app/outputs/</a:t>
            </a:r>
            <a:r>
              <a:rPr lang="pt-BR" dirty="0" err="1">
                <a:solidFill>
                  <a:schemeClr val="tx1"/>
                </a:solidFill>
              </a:rPr>
              <a:t>apk</a:t>
            </a:r>
            <a:r>
              <a:rPr lang="pt-BR" dirty="0">
                <a:solidFill>
                  <a:schemeClr val="tx1"/>
                </a:solidFill>
              </a:rPr>
              <a:t>/release/app-armeabi-v7a-release.apk</a:t>
            </a:r>
          </a:p>
          <a:p>
            <a:pPr marL="0" indent="0" fontAlgn="base">
              <a:buNone/>
            </a:pPr>
            <a:r>
              <a:rPr lang="pt-BR" dirty="0">
                <a:solidFill>
                  <a:schemeClr val="tx1"/>
                </a:solidFill>
              </a:rPr>
              <a:t>&lt;app </a:t>
            </a:r>
            <a:r>
              <a:rPr lang="pt-BR" dirty="0" err="1">
                <a:solidFill>
                  <a:schemeClr val="tx1"/>
                </a:solidFill>
              </a:rPr>
              <a:t>dir</a:t>
            </a:r>
            <a:r>
              <a:rPr lang="pt-BR" dirty="0">
                <a:solidFill>
                  <a:schemeClr val="tx1"/>
                </a:solidFill>
              </a:rPr>
              <a:t>&gt;/build/app/outputs/</a:t>
            </a:r>
            <a:r>
              <a:rPr lang="pt-BR" dirty="0" err="1">
                <a:solidFill>
                  <a:schemeClr val="tx1"/>
                </a:solidFill>
              </a:rPr>
              <a:t>apk</a:t>
            </a:r>
            <a:r>
              <a:rPr lang="pt-BR" dirty="0">
                <a:solidFill>
                  <a:schemeClr val="tx1"/>
                </a:solidFill>
              </a:rPr>
              <a:t>/release/app-arm64-v8a-release.apk</a:t>
            </a: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55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916630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A requisição pedida pelo Future devera estar no caminho inserido no inicio do código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D9D2A7-5E62-4407-877F-AE646F6CE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97" t="17038" r="16634" b="56957"/>
          <a:stretch/>
        </p:blipFill>
        <p:spPr>
          <a:xfrm>
            <a:off x="277978" y="2969981"/>
            <a:ext cx="9573926" cy="22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4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219107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Neste trecho temos o corpo do future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Onde temos os possíveis status do programa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1532FF-938B-4363-8E35-661369D1F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64" t="9271" r="14292" b="23935"/>
          <a:stretch/>
        </p:blipFill>
        <p:spPr>
          <a:xfrm>
            <a:off x="2800593" y="1537110"/>
            <a:ext cx="7280032" cy="41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9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Perceba que já temos um tratamento de erro caso a conexão não resulte em dados recebidos.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DB5834-9663-46D2-B35C-C75255451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64" t="17863" r="14292" b="46638"/>
          <a:stretch/>
        </p:blipFill>
        <p:spPr>
          <a:xfrm>
            <a:off x="420962" y="3014265"/>
            <a:ext cx="8802810" cy="26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5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Lembrem-se que no recebimento de dados do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(o snapshot) devemos seguir as regras de dados na lista do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Como quando trabalhamos com listas e Maps em </a:t>
            </a:r>
            <a:r>
              <a:rPr lang="pt-BR" sz="2400" dirty="0" err="1">
                <a:solidFill>
                  <a:schemeClr val="tx1"/>
                </a:solidFill>
              </a:rPr>
              <a:t>dart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D5D916E-B0E3-4C0F-AA0F-916013A76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61" t="20753" r="7897" b="63149"/>
          <a:stretch/>
        </p:blipFill>
        <p:spPr>
          <a:xfrm>
            <a:off x="0" y="3864757"/>
            <a:ext cx="9594680" cy="13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61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59" y="1436540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Com os dados recebidos, a conversão deverá acontecer em funções especificas. Uma para cada moeda com seu devido controlador.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895ED1-9E9E-4B4D-A77E-83746316D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76" t="37677" r="17548" b="27237"/>
          <a:stretch/>
        </p:blipFill>
        <p:spPr>
          <a:xfrm>
            <a:off x="119446" y="2497015"/>
            <a:ext cx="9081159" cy="31635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A71EBF-027C-4C50-B25C-403DBBFAC359}"/>
              </a:ext>
            </a:extLst>
          </p:cNvPr>
          <p:cNvSpPr/>
          <p:nvPr/>
        </p:nvSpPr>
        <p:spPr>
          <a:xfrm>
            <a:off x="481790" y="2677013"/>
            <a:ext cx="4371918" cy="3165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3A71E4D4-613D-4708-A771-C405C1596C2A}"/>
              </a:ext>
            </a:extLst>
          </p:cNvPr>
          <p:cNvSpPr/>
          <p:nvPr/>
        </p:nvSpPr>
        <p:spPr>
          <a:xfrm>
            <a:off x="234462" y="4465637"/>
            <a:ext cx="633045" cy="468923"/>
          </a:xfrm>
          <a:prstGeom prst="righ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27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Tais controladores inseridos na nossa classe.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85363F6-997A-4B0C-B25D-F44A33E19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76" t="19515" r="24061" b="60672"/>
          <a:stretch/>
        </p:blipFill>
        <p:spPr>
          <a:xfrm>
            <a:off x="0" y="2775388"/>
            <a:ext cx="9491088" cy="242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62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59" y="1436540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Percebam que já temos o tratamento caso o campo esteja vazio,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Chamando a função </a:t>
            </a:r>
            <a:r>
              <a:rPr lang="pt-BR" sz="2400" dirty="0" err="1">
                <a:solidFill>
                  <a:schemeClr val="tx1"/>
                </a:solidFill>
              </a:rPr>
              <a:t>clearAll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895ED1-9E9E-4B4D-A77E-83746316D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76" t="37677" r="17548" b="27237"/>
          <a:stretch/>
        </p:blipFill>
        <p:spPr>
          <a:xfrm>
            <a:off x="119446" y="2497015"/>
            <a:ext cx="9081159" cy="31635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A71EBF-027C-4C50-B25C-403DBBFAC359}"/>
              </a:ext>
            </a:extLst>
          </p:cNvPr>
          <p:cNvSpPr/>
          <p:nvPr/>
        </p:nvSpPr>
        <p:spPr>
          <a:xfrm>
            <a:off x="481790" y="2930769"/>
            <a:ext cx="4371918" cy="9029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012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59" y="1436540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Percebam que já temos o tratamento caso o campo esteja vazio,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Chamando a função </a:t>
            </a:r>
            <a:r>
              <a:rPr lang="pt-BR" sz="2400" dirty="0" err="1">
                <a:solidFill>
                  <a:schemeClr val="tx1"/>
                </a:solidFill>
              </a:rPr>
              <a:t>clearAll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7CB4959-78A2-4837-8BE0-21F686C03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72" t="32311" r="32085" b="46225"/>
          <a:stretch/>
        </p:blipFill>
        <p:spPr>
          <a:xfrm>
            <a:off x="907256" y="2715312"/>
            <a:ext cx="7205113" cy="29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25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62" y="1696595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Neste aplicativo temos o uso de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por uma </a:t>
            </a:r>
            <a:r>
              <a:rPr lang="pt-BR" sz="2400" dirty="0" err="1">
                <a:solidFill>
                  <a:schemeClr val="tx1"/>
                </a:solidFill>
              </a:rPr>
              <a:t>api</a:t>
            </a:r>
            <a:r>
              <a:rPr lang="pt-BR" sz="2400" dirty="0">
                <a:solidFill>
                  <a:schemeClr val="tx1"/>
                </a:solidFill>
              </a:rPr>
              <a:t> e caso desejamos o uso deste arquivo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no modo local isso seria bem mais simplificado.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fica nas pasta do aplicativo e somente apontamos para ele. Algo parecido como a inserção de imagem em nosso primeiro programa.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7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Dica extra: Criando um </a:t>
            </a:r>
            <a:r>
              <a:rPr lang="pt-BR" dirty="0" err="1"/>
              <a:t>apk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289DEA-0B98-4DA5-BE5B-F853B2CBA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8" t="60227" r="37434" b="12767"/>
          <a:stretch/>
        </p:blipFill>
        <p:spPr>
          <a:xfrm>
            <a:off x="265911" y="1491625"/>
            <a:ext cx="9395880" cy="36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5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Dica extra: Criando um </a:t>
            </a:r>
            <a:r>
              <a:rPr lang="pt-BR" dirty="0" err="1"/>
              <a:t>apk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1436541"/>
            <a:ext cx="9022815" cy="2797470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 err="1">
                <a:solidFill>
                  <a:schemeClr val="tx1"/>
                </a:solidFill>
              </a:rPr>
              <a:t>Possivel</a:t>
            </a:r>
            <a:r>
              <a:rPr lang="pt-BR" sz="2400" dirty="0">
                <a:solidFill>
                  <a:schemeClr val="tx1"/>
                </a:solidFill>
              </a:rPr>
              <a:t> caminho dos 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pt-BR" sz="2400" dirty="0" err="1">
                <a:solidFill>
                  <a:schemeClr val="tx1"/>
                </a:solidFill>
              </a:rPr>
              <a:t>PastadoAplicativo</a:t>
            </a:r>
            <a:r>
              <a:rPr lang="pt-BR" sz="2400" dirty="0">
                <a:solidFill>
                  <a:schemeClr val="tx1"/>
                </a:solidFill>
              </a:rPr>
              <a:t>\aplicativo\build\app\outputs\apk\release</a:t>
            </a: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C75FE2-34D4-49D0-B27D-25B82159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9" t="6824" r="30634" b="72022"/>
          <a:stretch/>
        </p:blipFill>
        <p:spPr>
          <a:xfrm>
            <a:off x="638978" y="3040656"/>
            <a:ext cx="9351140" cy="20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54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80962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tx1"/>
                </a:solidFill>
              </a:rPr>
              <a:t>Publicando na Google Play Store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1740665"/>
            <a:ext cx="9022815" cy="249334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Para obter instruções detalhadas sobre como publicar seu aplicativo na Google Play Store, consulte a documentação de lançamento do Google Play.</a:t>
            </a: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Decida qual ação você deseja para monetizar seu App: </a:t>
            </a:r>
            <a:r>
              <a:rPr lang="pt-BR" sz="2400" dirty="0" err="1">
                <a:solidFill>
                  <a:schemeClr val="tx1"/>
                </a:solidFill>
              </a:rPr>
              <a:t>adsense</a:t>
            </a:r>
            <a:r>
              <a:rPr lang="pt-BR" sz="2400" dirty="0">
                <a:solidFill>
                  <a:schemeClr val="tx1"/>
                </a:solidFill>
              </a:rPr>
              <a:t>, campanhas, pago ou mesmo gratuito. </a:t>
            </a:r>
          </a:p>
        </p:txBody>
      </p:sp>
    </p:spTree>
    <p:extLst>
      <p:ext uri="{BB962C8B-B14F-4D97-AF65-F5344CB8AC3E}">
        <p14:creationId xmlns:p14="http://schemas.microsoft.com/office/powerpoint/2010/main" val="26302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2180491"/>
            <a:ext cx="8553267" cy="2053519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/>
              <a:t>JSON é um formado de representação de dados baseado na linguagem de programação </a:t>
            </a:r>
            <a:r>
              <a:rPr lang="pt-BR" sz="2400" b="1" dirty="0"/>
              <a:t>Javascript</a:t>
            </a:r>
            <a:r>
              <a:rPr lang="pt-BR" sz="2400" dirty="0"/>
              <a:t>, daí o nome </a:t>
            </a:r>
            <a:r>
              <a:rPr lang="pt-BR" sz="2400" i="1" dirty="0" err="1"/>
              <a:t>JavaScript</a:t>
            </a:r>
            <a:r>
              <a:rPr lang="pt-BR" sz="2400" i="1" dirty="0"/>
              <a:t> </a:t>
            </a:r>
            <a:r>
              <a:rPr lang="pt-BR" sz="2400" i="1" dirty="0" err="1"/>
              <a:t>Object</a:t>
            </a:r>
            <a:r>
              <a:rPr lang="pt-BR" sz="2400" i="1" dirty="0"/>
              <a:t> </a:t>
            </a:r>
            <a:r>
              <a:rPr lang="pt-BR" sz="2400" i="1" dirty="0" err="1"/>
              <a:t>Notation</a:t>
            </a:r>
            <a:r>
              <a:rPr lang="pt-BR" sz="2400" dirty="0"/>
              <a:t>. Ou seja, </a:t>
            </a:r>
            <a:r>
              <a:rPr lang="pt-BR" sz="2400" i="1" dirty="0"/>
              <a:t>Notação de Objeto em Javascript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51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553267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dirty="0"/>
              <a:t>Siga para o site: </a:t>
            </a:r>
            <a:r>
              <a:rPr lang="pt-BR" dirty="0">
                <a:hlinkClick r:id="rId2"/>
              </a:rPr>
              <a:t>http://jsoneditoronline.org/</a:t>
            </a:r>
            <a:endParaRPr lang="pt-BR" dirty="0"/>
          </a:p>
          <a:p>
            <a:pPr marL="0" indent="0" fontAlgn="base">
              <a:buNone/>
            </a:pPr>
            <a:endParaRPr lang="pt-BR" dirty="0"/>
          </a:p>
          <a:p>
            <a:pPr marL="0" indent="0" fontAlgn="base">
              <a:buNone/>
            </a:pPr>
            <a:r>
              <a:rPr lang="pt-BR" dirty="0"/>
              <a:t>Vamos pensar no exemplo de um objeto </a:t>
            </a:r>
            <a:r>
              <a:rPr lang="pt-BR" i="1" dirty="0"/>
              <a:t>pessoa</a:t>
            </a:r>
            <a:r>
              <a:rPr lang="pt-BR" dirty="0"/>
              <a:t> com nome </a:t>
            </a:r>
            <a:r>
              <a:rPr lang="pt-BR" b="1" dirty="0"/>
              <a:t>Pedro</a:t>
            </a:r>
            <a:r>
              <a:rPr lang="pt-BR" dirty="0"/>
              <a:t> e altura </a:t>
            </a:r>
            <a:r>
              <a:rPr lang="pt-BR" b="1" dirty="0"/>
              <a:t>1,90</a:t>
            </a:r>
            <a:r>
              <a:rPr lang="pt-BR" dirty="0"/>
              <a:t>. A representação deste objeto em JSON ficaria assim:</a:t>
            </a:r>
          </a:p>
          <a:p>
            <a:pPr marL="0" indent="0" fontAlgn="base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419F93-A4AD-4097-B6AF-BAE40B19A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0753" r="41621" b="68102"/>
          <a:stretch/>
        </p:blipFill>
        <p:spPr>
          <a:xfrm>
            <a:off x="1710958" y="3606786"/>
            <a:ext cx="5275996" cy="19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1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553267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dirty="0"/>
              <a:t>o JSON é que ele é composto por </a:t>
            </a:r>
            <a:r>
              <a:rPr lang="pt-BR" b="1" dirty="0"/>
              <a:t>chave/valor</a:t>
            </a:r>
            <a:r>
              <a:rPr lang="pt-BR" dirty="0"/>
              <a:t> (ou no inglês </a:t>
            </a:r>
            <a:r>
              <a:rPr lang="pt-BR" i="1" dirty="0" err="1"/>
              <a:t>key</a:t>
            </a:r>
            <a:r>
              <a:rPr lang="pt-BR" i="1" dirty="0"/>
              <a:t>/</a:t>
            </a:r>
            <a:r>
              <a:rPr lang="pt-BR" i="1" dirty="0" err="1"/>
              <a:t>value</a:t>
            </a:r>
            <a:r>
              <a:rPr lang="pt-BR" dirty="0"/>
              <a:t>), as chaves representam os nomes dos atributos da classe e os valores, bem, são os valores do objeto.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419F93-A4AD-4097-B6AF-BAE40B19A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0753" r="41621" b="68102"/>
          <a:stretch/>
        </p:blipFill>
        <p:spPr>
          <a:xfrm>
            <a:off x="1699235" y="2897664"/>
            <a:ext cx="5275996" cy="19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4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5632" y="1713717"/>
            <a:ext cx="6009359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Vejamos os elementos básicos do JSON.</a:t>
            </a: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{ e } - delimita um objeto.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[ e ] - delimita um </a:t>
            </a:r>
            <a:r>
              <a:rPr lang="pt-BR" sz="2400" dirty="0" err="1">
                <a:solidFill>
                  <a:schemeClr val="tx1"/>
                </a:solidFill>
              </a:rPr>
              <a:t>array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: - separa chaves (atributos) de valores.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, - separa os atributos chave/valor.</a:t>
            </a:r>
          </a:p>
        </p:txBody>
      </p:sp>
    </p:spTree>
    <p:extLst>
      <p:ext uri="{BB962C8B-B14F-4D97-AF65-F5344CB8AC3E}">
        <p14:creationId xmlns:p14="http://schemas.microsoft.com/office/powerpoint/2010/main" val="3213138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2990</TotalTime>
  <Words>962</Words>
  <Application>Microsoft Office PowerPoint</Application>
  <PresentationFormat>Personalizar</PresentationFormat>
  <Paragraphs>97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Dica extra: Criando um apk</vt:lpstr>
      <vt:lpstr>Dica extra: Criando um apk</vt:lpstr>
      <vt:lpstr>Dica extra: Criando um apk</vt:lpstr>
      <vt:lpstr>Publicando na Google Play Store</vt:lpstr>
      <vt:lpstr>JSON</vt:lpstr>
      <vt:lpstr>JSON</vt:lpstr>
      <vt:lpstr>JSON</vt:lpstr>
      <vt:lpstr>JSON</vt:lpstr>
      <vt:lpstr>JSON</vt:lpstr>
      <vt:lpstr>JSON</vt:lpstr>
      <vt:lpstr>JSON</vt:lpstr>
      <vt:lpstr>Exemplo de 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234</cp:revision>
  <dcterms:created xsi:type="dcterms:W3CDTF">2019-09-09T16:05:57Z</dcterms:created>
  <dcterms:modified xsi:type="dcterms:W3CDTF">2020-02-28T13:16:03Z</dcterms:modified>
  <dc:language>pt-BR</dc:language>
</cp:coreProperties>
</file>